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4"/>
  </p:notesMasterIdLst>
  <p:sldIdLst>
    <p:sldId id="298" r:id="rId2"/>
    <p:sldId id="300" r:id="rId3"/>
    <p:sldId id="316" r:id="rId4"/>
    <p:sldId id="342" r:id="rId5"/>
    <p:sldId id="346" r:id="rId6"/>
    <p:sldId id="341" r:id="rId7"/>
    <p:sldId id="347" r:id="rId8"/>
    <p:sldId id="301" r:id="rId9"/>
    <p:sldId id="317" r:id="rId10"/>
    <p:sldId id="302" r:id="rId11"/>
    <p:sldId id="318" r:id="rId12"/>
    <p:sldId id="343" r:id="rId13"/>
    <p:sldId id="319" r:id="rId14"/>
    <p:sldId id="320" r:id="rId15"/>
    <p:sldId id="321" r:id="rId16"/>
    <p:sldId id="322" r:id="rId17"/>
    <p:sldId id="323" r:id="rId18"/>
    <p:sldId id="344" r:id="rId19"/>
    <p:sldId id="324" r:id="rId20"/>
    <p:sldId id="325" r:id="rId21"/>
    <p:sldId id="345" r:id="rId22"/>
    <p:sldId id="32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5715000"/>
            <a:ext cx="8077200" cy="6842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Dimenzije organizacione strukture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800" y="152400"/>
            <a:ext cx="650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4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049000" cy="5257800"/>
          </a:xfrm>
        </p:spPr>
        <p:txBody>
          <a:bodyPr>
            <a:normAutofit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podel</a:t>
            </a:r>
            <a:r>
              <a:rPr lang="sr-Latn-RS" sz="2400" dirty="0"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 rada odvija se u dve faze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b="1" dirty="0">
                <a:latin typeface="Corbel" pitchFamily="34" charset="0"/>
              </a:rPr>
              <a:t>Faz</a:t>
            </a:r>
            <a:r>
              <a:rPr lang="sr-Latn-RS" sz="2400" b="1" dirty="0">
                <a:latin typeface="Corbel" pitchFamily="34" charset="0"/>
              </a:rPr>
              <a:t>a I</a:t>
            </a:r>
          </a:p>
          <a:p>
            <a:pPr marL="719138" lvl="1" indent="2667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raščlanjuje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ukupni zadatak</a:t>
            </a:r>
            <a:endParaRPr lang="sr-Latn-RS" sz="2400" dirty="0">
              <a:latin typeface="Corbel" pitchFamily="34" charset="0"/>
            </a:endParaRPr>
          </a:p>
          <a:p>
            <a:pPr marL="719138" lvl="1" indent="2667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sinteza i dodeljivanje zadataka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latin typeface="Corbel" pitchFamily="34" charset="0"/>
              </a:rPr>
              <a:t>Faza II</a:t>
            </a:r>
          </a:p>
          <a:p>
            <a:pPr marL="985838" lvl="1" indent="-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elementarne aktivnosti grupišu se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tako da po svom rasponu odgovaraju 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određenoj grupi ili pojedinačnom izvršiocu 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u="sng" dirty="0">
                <a:latin typeface="Corbel" pitchFamily="34" charset="0"/>
              </a:rPr>
              <a:t>r</a:t>
            </a:r>
            <a:r>
              <a:rPr lang="vi-VN" sz="2400" u="sng" dirty="0">
                <a:latin typeface="Corbel" pitchFamily="34" charset="0"/>
              </a:rPr>
              <a:t>aspon dodeljenih aktivnosti jednom radnom mestu i broj ponavljanja </a:t>
            </a:r>
            <a:r>
              <a:rPr lang="vi-VN" sz="2400" dirty="0">
                <a:latin typeface="Corbel" pitchFamily="34" charset="0"/>
              </a:rPr>
              <a:t>određuje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horizontalu</a:t>
            </a:r>
            <a:r>
              <a:rPr lang="vi-VN" sz="2400" dirty="0">
                <a:latin typeface="Corbel" pitchFamily="34" charset="0"/>
              </a:rPr>
              <a:t>, a </a:t>
            </a:r>
            <a:r>
              <a:rPr lang="vi-VN" sz="2400" u="sng" dirty="0">
                <a:latin typeface="Corbel" pitchFamily="34" charset="0"/>
              </a:rPr>
              <a:t>stepen samostalnosti u njihovom izvršavanju </a:t>
            </a:r>
            <a:r>
              <a:rPr lang="vi-VN" sz="2400" dirty="0">
                <a:latin typeface="Corbel" pitchFamily="34" charset="0"/>
              </a:rPr>
              <a:t>određuje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vertikalnu</a:t>
            </a:r>
            <a:r>
              <a:rPr lang="vi-VN" sz="2400" dirty="0">
                <a:latin typeface="Corbel" pitchFamily="34" charset="0"/>
              </a:rPr>
              <a:t> dimenziju podele rada</a:t>
            </a:r>
            <a:endParaRPr lang="hr-HR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5400" y="1752600"/>
            <a:ext cx="2133600" cy="21336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Podela rada - specijalizacija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50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201400" cy="5257800"/>
          </a:xfrm>
        </p:spPr>
        <p:txBody>
          <a:bodyPr>
            <a:normAutofit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Departmani – menadžeri za svaku org. jedinicu</a:t>
            </a: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o</a:t>
            </a:r>
            <a:r>
              <a:rPr lang="vi-VN" sz="2400" dirty="0">
                <a:latin typeface="Corbel" pitchFamily="34" charset="0"/>
              </a:rPr>
              <a:t>rganizacione jedinice se formiraju induktivnim postupkom, od najnižeg nivoa, tako što se za svakog pojedinca odredi pripadnost odeljenju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 </a:t>
            </a:r>
            <a:r>
              <a:rPr lang="vi-VN" sz="2200" dirty="0">
                <a:latin typeface="Corbel" pitchFamily="34" charset="0"/>
              </a:rPr>
              <a:t>odeljenja </a:t>
            </a:r>
            <a:endParaRPr lang="sr-Latn-RS" sz="2200" dirty="0">
              <a:latin typeface="Corbel" pitchFamily="34" charset="0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    </a:t>
            </a:r>
            <a:r>
              <a:rPr lang="vi-VN" sz="2200" dirty="0">
                <a:latin typeface="Corbel" pitchFamily="34" charset="0"/>
              </a:rPr>
              <a:t>službe</a:t>
            </a:r>
            <a:r>
              <a:rPr lang="sr-Latn-RS" sz="2200" dirty="0">
                <a:latin typeface="Corbel" pitchFamily="34" charset="0"/>
              </a:rPr>
              <a:t>  </a:t>
            </a: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  <a:sym typeface="Wingdings 3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  <a:sym typeface="Wingdings 3"/>
              </a:rPr>
              <a:t>    </a:t>
            </a:r>
            <a:r>
              <a:rPr lang="vi-VN" sz="2200" dirty="0">
                <a:latin typeface="Corbel" pitchFamily="34" charset="0"/>
              </a:rPr>
              <a:t>sektor</a:t>
            </a:r>
            <a:r>
              <a:rPr lang="sr-Latn-RS" sz="2200" dirty="0">
                <a:latin typeface="Corbel" pitchFamily="34" charset="0"/>
              </a:rPr>
              <a:t>i	</a:t>
            </a: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  <a:sym typeface="Wingdings 3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  <a:sym typeface="Wingdings 3"/>
              </a:rPr>
              <a:t> </a:t>
            </a:r>
            <a:r>
              <a:rPr lang="vi-VN" sz="2200" dirty="0">
                <a:latin typeface="Corbel" pitchFamily="34" charset="0"/>
              </a:rPr>
              <a:t>org</a:t>
            </a:r>
            <a:r>
              <a:rPr lang="sr-Latn-RS" sz="2200" dirty="0">
                <a:latin typeface="Corbel" pitchFamily="34" charset="0"/>
              </a:rPr>
              <a:t>.</a:t>
            </a:r>
            <a:r>
              <a:rPr lang="vi-VN" sz="2200" dirty="0">
                <a:latin typeface="Corbel" pitchFamily="34" charset="0"/>
              </a:rPr>
              <a:t> celine</a:t>
            </a:r>
            <a:endParaRPr lang="sr-Latn-RS" sz="22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Departmani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3429000" y="4038600"/>
            <a:ext cx="332232" cy="244602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" name="Down Arrow 5"/>
          <p:cNvSpPr/>
          <p:nvPr/>
        </p:nvSpPr>
        <p:spPr>
          <a:xfrm>
            <a:off x="3429000" y="4724400"/>
            <a:ext cx="332232" cy="244602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Down Arrow 6"/>
          <p:cNvSpPr/>
          <p:nvPr/>
        </p:nvSpPr>
        <p:spPr>
          <a:xfrm>
            <a:off x="3429000" y="5410200"/>
            <a:ext cx="332232" cy="244602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770" y="3635502"/>
            <a:ext cx="2667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2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11582400" cy="5257800"/>
          </a:xfrm>
        </p:spPr>
        <p:txBody>
          <a:bodyPr>
            <a:normAutofit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  <a:sym typeface="Wingdings 3"/>
            </a:endParaRPr>
          </a:p>
          <a:p>
            <a:pPr marL="1339850" lvl="1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  <a:sym typeface="Wingdings 3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Departmani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Round Diagonal Corner Rectangle 27"/>
          <p:cNvSpPr/>
          <p:nvPr/>
        </p:nvSpPr>
        <p:spPr>
          <a:xfrm>
            <a:off x="2571743" y="5263903"/>
            <a:ext cx="1944289" cy="521193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REALIZACIJA</a:t>
            </a:r>
            <a:endParaRPr lang="en-US" sz="2000" b="1" dirty="0"/>
          </a:p>
        </p:txBody>
      </p:sp>
      <p:sp>
        <p:nvSpPr>
          <p:cNvPr id="38" name="Flowchart: Connector 37"/>
          <p:cNvSpPr/>
          <p:nvPr/>
        </p:nvSpPr>
        <p:spPr>
          <a:xfrm>
            <a:off x="4628658" y="2947756"/>
            <a:ext cx="2899266" cy="269104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PRODUKCIJA</a:t>
            </a:r>
            <a:endParaRPr lang="en-US" sz="2400" b="1" dirty="0"/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5868880" y="1790700"/>
            <a:ext cx="379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>
            <a:off x="6057900" y="179070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2179636" y="5041407"/>
            <a:ext cx="1500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2179636" y="5524500"/>
            <a:ext cx="1500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2177254" y="6056883"/>
            <a:ext cx="15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2329654" y="5041407"/>
            <a:ext cx="0" cy="10154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  <a:endCxn id="28" idx="2"/>
          </p:cNvCxnSpPr>
          <p:nvPr/>
        </p:nvCxnSpPr>
        <p:spPr>
          <a:xfrm>
            <a:off x="2329654" y="5524500"/>
            <a:ext cx="2420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</p:cNvCxnSpPr>
          <p:nvPr/>
        </p:nvCxnSpPr>
        <p:spPr>
          <a:xfrm>
            <a:off x="9826627" y="4721536"/>
            <a:ext cx="1500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</p:cNvCxnSpPr>
          <p:nvPr/>
        </p:nvCxnSpPr>
        <p:spPr>
          <a:xfrm>
            <a:off x="9826626" y="5258754"/>
            <a:ext cx="1500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>
            <a:off x="9826626" y="5785096"/>
            <a:ext cx="1500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>
            <a:off x="9816701" y="6325554"/>
            <a:ext cx="15001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9816701" y="4721536"/>
            <a:ext cx="0" cy="16040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V="1">
            <a:off x="9570151" y="5548677"/>
            <a:ext cx="246550" cy="18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  <a:stCxn id="64" idx="1"/>
            <a:endCxn id="38" idx="0"/>
          </p:cNvCxnSpPr>
          <p:nvPr/>
        </p:nvCxnSpPr>
        <p:spPr>
          <a:xfrm>
            <a:off x="6077545" y="2777680"/>
            <a:ext cx="746" cy="1700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 flipV="1">
            <a:off x="8610600" y="4309873"/>
            <a:ext cx="0" cy="9506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cxnSpLocks/>
          </p:cNvCxnSpPr>
          <p:nvPr/>
        </p:nvCxnSpPr>
        <p:spPr>
          <a:xfrm flipH="1">
            <a:off x="7543800" y="4317322"/>
            <a:ext cx="1066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  <a:stCxn id="28" idx="3"/>
          </p:cNvCxnSpPr>
          <p:nvPr/>
        </p:nvCxnSpPr>
        <p:spPr>
          <a:xfrm flipV="1">
            <a:off x="3543888" y="4293278"/>
            <a:ext cx="0" cy="9706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cxnSpLocks/>
            <a:endCxn id="38" idx="2"/>
          </p:cNvCxnSpPr>
          <p:nvPr/>
        </p:nvCxnSpPr>
        <p:spPr>
          <a:xfrm>
            <a:off x="3543888" y="4293278"/>
            <a:ext cx="10847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lowchart: Connector 51"/>
          <p:cNvSpPr/>
          <p:nvPr/>
        </p:nvSpPr>
        <p:spPr>
          <a:xfrm>
            <a:off x="657226" y="2133600"/>
            <a:ext cx="228600" cy="228600"/>
          </a:xfrm>
          <a:prstGeom prst="flowChartConnecto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3" name="Flowchart: Connector 52"/>
          <p:cNvSpPr/>
          <p:nvPr/>
        </p:nvSpPr>
        <p:spPr>
          <a:xfrm>
            <a:off x="657226" y="2667000"/>
            <a:ext cx="228600" cy="228600"/>
          </a:xfrm>
          <a:prstGeom prst="flowChart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lowchart: Connector 53"/>
          <p:cNvSpPr/>
          <p:nvPr/>
        </p:nvSpPr>
        <p:spPr>
          <a:xfrm>
            <a:off x="657226" y="3200400"/>
            <a:ext cx="228600" cy="228600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885827" y="20574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/>
              <a:t>odeljenje</a:t>
            </a:r>
            <a:endParaRPr lang="en-US" sz="2000" dirty="0"/>
          </a:p>
        </p:txBody>
      </p:sp>
      <p:sp>
        <p:nvSpPr>
          <p:cNvPr id="56" name="TextBox 55"/>
          <p:cNvSpPr txBox="1"/>
          <p:nvPr/>
        </p:nvSpPr>
        <p:spPr>
          <a:xfrm>
            <a:off x="885827" y="2618602"/>
            <a:ext cx="1028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/>
              <a:t>služba</a:t>
            </a:r>
            <a:endParaRPr lang="en-US" sz="2000" dirty="0"/>
          </a:p>
        </p:txBody>
      </p:sp>
      <p:sp>
        <p:nvSpPr>
          <p:cNvPr id="57" name="TextBox 56"/>
          <p:cNvSpPr txBox="1"/>
          <p:nvPr/>
        </p:nvSpPr>
        <p:spPr>
          <a:xfrm>
            <a:off x="885827" y="3152002"/>
            <a:ext cx="914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/>
              <a:t>sektor</a:t>
            </a:r>
            <a:endParaRPr lang="en-US" sz="2000" dirty="0"/>
          </a:p>
        </p:txBody>
      </p:sp>
      <p:sp>
        <p:nvSpPr>
          <p:cNvPr id="22" name="Rounded Rectangle 13">
            <a:extLst>
              <a:ext uri="{FF2B5EF4-FFF2-40B4-BE49-F238E27FC236}">
                <a16:creationId xmlns:a16="http://schemas.microsoft.com/office/drawing/2014/main" id="{AFDCC6F9-3ABF-A97C-30A9-107F1B3D6C71}"/>
              </a:ext>
            </a:extLst>
          </p:cNvPr>
          <p:cNvSpPr/>
          <p:nvPr/>
        </p:nvSpPr>
        <p:spPr>
          <a:xfrm>
            <a:off x="457201" y="5373117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VIDEOTEKA</a:t>
            </a:r>
            <a:endParaRPr lang="en-US" sz="2000" dirty="0"/>
          </a:p>
        </p:txBody>
      </p:sp>
      <p:sp>
        <p:nvSpPr>
          <p:cNvPr id="24" name="Rounded Rectangle 13">
            <a:extLst>
              <a:ext uri="{FF2B5EF4-FFF2-40B4-BE49-F238E27FC236}">
                <a16:creationId xmlns:a16="http://schemas.microsoft.com/office/drawing/2014/main" id="{E9E0B2EE-F1DC-8EC2-C836-36C337C6BE62}"/>
              </a:ext>
            </a:extLst>
          </p:cNvPr>
          <p:cNvSpPr/>
          <p:nvPr/>
        </p:nvSpPr>
        <p:spPr>
          <a:xfrm>
            <a:off x="462757" y="5907290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REALIZACIJA</a:t>
            </a:r>
            <a:endParaRPr lang="en-US" sz="2000" dirty="0"/>
          </a:p>
        </p:txBody>
      </p:sp>
      <p:sp>
        <p:nvSpPr>
          <p:cNvPr id="61" name="Rounded Rectangle 13">
            <a:extLst>
              <a:ext uri="{FF2B5EF4-FFF2-40B4-BE49-F238E27FC236}">
                <a16:creationId xmlns:a16="http://schemas.microsoft.com/office/drawing/2014/main" id="{A10DB747-A1F2-3156-AC49-FCFD2A87E064}"/>
              </a:ext>
            </a:extLst>
          </p:cNvPr>
          <p:cNvSpPr/>
          <p:nvPr/>
        </p:nvSpPr>
        <p:spPr>
          <a:xfrm>
            <a:off x="3947823" y="1594672"/>
            <a:ext cx="1905000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ORGANIZACIJA</a:t>
            </a:r>
            <a:endParaRPr lang="en-US" sz="2000" dirty="0"/>
          </a:p>
        </p:txBody>
      </p:sp>
      <p:sp>
        <p:nvSpPr>
          <p:cNvPr id="62" name="Rounded Rectangle 13">
            <a:extLst>
              <a:ext uri="{FF2B5EF4-FFF2-40B4-BE49-F238E27FC236}">
                <a16:creationId xmlns:a16="http://schemas.microsoft.com/office/drawing/2014/main" id="{7FE25A66-80F2-7263-725F-1D12BFCA7973}"/>
              </a:ext>
            </a:extLst>
          </p:cNvPr>
          <p:cNvSpPr/>
          <p:nvPr/>
        </p:nvSpPr>
        <p:spPr>
          <a:xfrm>
            <a:off x="457200" y="4888052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MOBIL. EKIPE</a:t>
            </a:r>
            <a:endParaRPr lang="en-US" sz="2000" dirty="0"/>
          </a:p>
        </p:txBody>
      </p:sp>
      <p:sp>
        <p:nvSpPr>
          <p:cNvPr id="63" name="Rounded Rectangle 13">
            <a:extLst>
              <a:ext uri="{FF2B5EF4-FFF2-40B4-BE49-F238E27FC236}">
                <a16:creationId xmlns:a16="http://schemas.microsoft.com/office/drawing/2014/main" id="{F18F1043-F14C-30C7-906C-21E30A837EA3}"/>
              </a:ext>
            </a:extLst>
          </p:cNvPr>
          <p:cNvSpPr/>
          <p:nvPr/>
        </p:nvSpPr>
        <p:spPr>
          <a:xfrm>
            <a:off x="6246921" y="1613723"/>
            <a:ext cx="1905000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PLANIRANJE</a:t>
            </a:r>
            <a:endParaRPr lang="en-US" sz="2000" dirty="0"/>
          </a:p>
        </p:txBody>
      </p:sp>
      <p:sp>
        <p:nvSpPr>
          <p:cNvPr id="64" name="Round Diagonal Corner Rectangle 27">
            <a:extLst>
              <a:ext uri="{FF2B5EF4-FFF2-40B4-BE49-F238E27FC236}">
                <a16:creationId xmlns:a16="http://schemas.microsoft.com/office/drawing/2014/main" id="{A9712CEB-8142-E6FD-8872-12D094BFBC76}"/>
              </a:ext>
            </a:extLst>
          </p:cNvPr>
          <p:cNvSpPr/>
          <p:nvPr/>
        </p:nvSpPr>
        <p:spPr>
          <a:xfrm>
            <a:off x="5105400" y="2157129"/>
            <a:ext cx="1944289" cy="620551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IZVRŠNA PRODUKCIJA</a:t>
            </a:r>
            <a:endParaRPr lang="en-US" sz="2000" b="1" dirty="0"/>
          </a:p>
        </p:txBody>
      </p:sp>
      <p:sp>
        <p:nvSpPr>
          <p:cNvPr id="65" name="Round Diagonal Corner Rectangle 27">
            <a:extLst>
              <a:ext uri="{FF2B5EF4-FFF2-40B4-BE49-F238E27FC236}">
                <a16:creationId xmlns:a16="http://schemas.microsoft.com/office/drawing/2014/main" id="{E7FEAFE9-C110-2D68-1BA4-A64D90738737}"/>
              </a:ext>
            </a:extLst>
          </p:cNvPr>
          <p:cNvSpPr/>
          <p:nvPr/>
        </p:nvSpPr>
        <p:spPr>
          <a:xfrm>
            <a:off x="7605617" y="5238402"/>
            <a:ext cx="1944289" cy="620550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KREATIVNA SLUŽBA</a:t>
            </a:r>
            <a:endParaRPr lang="en-US" sz="2000" b="1" dirty="0"/>
          </a:p>
        </p:txBody>
      </p:sp>
      <p:sp>
        <p:nvSpPr>
          <p:cNvPr id="77" name="Rounded Rectangle 13">
            <a:extLst>
              <a:ext uri="{FF2B5EF4-FFF2-40B4-BE49-F238E27FC236}">
                <a16:creationId xmlns:a16="http://schemas.microsoft.com/office/drawing/2014/main" id="{29A619B9-0BB2-9F35-5F32-870EE406D8C2}"/>
              </a:ext>
            </a:extLst>
          </p:cNvPr>
          <p:cNvSpPr/>
          <p:nvPr/>
        </p:nvSpPr>
        <p:spPr>
          <a:xfrm>
            <a:off x="9982200" y="5105400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SCENA</a:t>
            </a:r>
            <a:endParaRPr lang="en-US" sz="2000" dirty="0"/>
          </a:p>
        </p:txBody>
      </p:sp>
      <p:sp>
        <p:nvSpPr>
          <p:cNvPr id="78" name="Rounded Rectangle 13">
            <a:extLst>
              <a:ext uri="{FF2B5EF4-FFF2-40B4-BE49-F238E27FC236}">
                <a16:creationId xmlns:a16="http://schemas.microsoft.com/office/drawing/2014/main" id="{4F5DF084-753B-122C-04B8-CB57DC805E0D}"/>
              </a:ext>
            </a:extLst>
          </p:cNvPr>
          <p:cNvSpPr/>
          <p:nvPr/>
        </p:nvSpPr>
        <p:spPr>
          <a:xfrm>
            <a:off x="9982200" y="4568182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STAJLING</a:t>
            </a:r>
            <a:endParaRPr lang="en-US" sz="2000" dirty="0"/>
          </a:p>
        </p:txBody>
      </p:sp>
      <p:sp>
        <p:nvSpPr>
          <p:cNvPr id="79" name="Rounded Rectangle 13">
            <a:extLst>
              <a:ext uri="{FF2B5EF4-FFF2-40B4-BE49-F238E27FC236}">
                <a16:creationId xmlns:a16="http://schemas.microsoft.com/office/drawing/2014/main" id="{ABCC6F52-D026-8536-0307-51B19C333978}"/>
              </a:ext>
            </a:extLst>
          </p:cNvPr>
          <p:cNvSpPr/>
          <p:nvPr/>
        </p:nvSpPr>
        <p:spPr>
          <a:xfrm>
            <a:off x="9982200" y="5638800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EL. GRAFIKA</a:t>
            </a:r>
            <a:endParaRPr lang="en-US" sz="2000" dirty="0"/>
          </a:p>
        </p:txBody>
      </p:sp>
      <p:sp>
        <p:nvSpPr>
          <p:cNvPr id="80" name="Rounded Rectangle 13">
            <a:extLst>
              <a:ext uri="{FF2B5EF4-FFF2-40B4-BE49-F238E27FC236}">
                <a16:creationId xmlns:a16="http://schemas.microsoft.com/office/drawing/2014/main" id="{BACD746E-4EFB-D8FF-F72B-9473B722C055}"/>
              </a:ext>
            </a:extLst>
          </p:cNvPr>
          <p:cNvSpPr/>
          <p:nvPr/>
        </p:nvSpPr>
        <p:spPr>
          <a:xfrm>
            <a:off x="9976646" y="6172200"/>
            <a:ext cx="1712113" cy="30670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dirty="0"/>
              <a:t>SLIKA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3295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000"/>
                            </p:stCondLst>
                            <p:childTnLst>
                              <p:par>
                                <p:cTn id="13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000"/>
                            </p:stCondLst>
                            <p:childTnLst>
                              <p:par>
                                <p:cTn id="1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8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22" grpId="0" animBg="1"/>
      <p:bldP spid="24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734800" cy="5257800"/>
          </a:xfrm>
        </p:spPr>
        <p:txBody>
          <a:bodyPr>
            <a:normAutofit/>
          </a:bodyPr>
          <a:lstStyle/>
          <a:p>
            <a:pPr marL="812800" lvl="1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(+)</a:t>
            </a:r>
          </a:p>
          <a:p>
            <a:pPr marL="698500" lvl="1" indent="-15716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rešava problem svođenja kompleksnosti ukupnog zadatka organizacije na ograničenu izvršnu i upravljačku sposobnost izvršilaca</a:t>
            </a: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12800" lvl="1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(</a:t>
            </a:r>
            <a:r>
              <a:rPr lang="sr-Latn-RS" sz="2400" b="1" dirty="0">
                <a:solidFill>
                  <a:srgbClr val="C00000"/>
                </a:solidFill>
                <a:latin typeface="Courier New"/>
                <a:cs typeface="Courier New"/>
              </a:rPr>
              <a:t>-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)</a:t>
            </a:r>
          </a:p>
          <a:p>
            <a:pPr marL="884238" lvl="1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razlika u orijentaciji prema ciljevima (koncepcija, troškovi, tehnologija)</a:t>
            </a:r>
            <a:endParaRPr lang="sr-Latn-RS" sz="2400" dirty="0">
              <a:latin typeface="Corbel" pitchFamily="34" charset="0"/>
            </a:endParaRPr>
          </a:p>
          <a:p>
            <a:pPr marL="712788" lvl="1" indent="-1714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1100" dirty="0">
              <a:latin typeface="Corbel" pitchFamily="34" charset="0"/>
            </a:endParaRPr>
          </a:p>
          <a:p>
            <a:pPr marL="884238" lvl="1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razlika u vremenskoj orijentaciji (kratkoročni i dugoročni planovi)</a:t>
            </a:r>
            <a:endParaRPr lang="sr-Latn-RS" sz="2400" dirty="0">
              <a:latin typeface="Corbel" pitchFamily="34" charset="0"/>
            </a:endParaRPr>
          </a:p>
          <a:p>
            <a:pPr marL="712788" lvl="1" indent="-1714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1100" dirty="0">
              <a:latin typeface="Corbel" pitchFamily="34" charset="0"/>
            </a:endParaRPr>
          </a:p>
          <a:p>
            <a:pPr marL="884238" lvl="1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razlika u međupersonalnoj orijentaciji (komandni odnos, participativni pristup)</a:t>
            </a:r>
            <a:endParaRPr lang="sr-Latn-RS" sz="2400" dirty="0">
              <a:latin typeface="Corbel" pitchFamily="34" charset="0"/>
            </a:endParaRPr>
          </a:p>
          <a:p>
            <a:pPr marL="712788" lvl="1" indent="-1714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1100" dirty="0">
              <a:latin typeface="Corbel" pitchFamily="34" charset="0"/>
            </a:endParaRPr>
          </a:p>
          <a:p>
            <a:pPr marL="884238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razlika u formalizovanosti strukture (pojedinci sa jasnim i stabilnim zadacima, 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drugi u stalnom procesu kreiranja zadataka i poslova)</a:t>
            </a: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Departmani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67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734800" cy="5257800"/>
          </a:xfrm>
        </p:spPr>
        <p:txBody>
          <a:bodyPr>
            <a:normAutofit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Decentralizacija – prenošenje dela autoriteta na niže nivoe hijerarhije ili u okviru istog nivoa</a:t>
            </a: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decentralizacija po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vertikalnom pravcu </a:t>
            </a:r>
            <a:r>
              <a:rPr lang="sr-Latn-RS" sz="2400" dirty="0">
                <a:latin typeface="Corbel" pitchFamily="34" charset="0"/>
              </a:rPr>
              <a:t>(prenošenje autoriteta na niže nivoe – Programi na Redakcije) i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horizontalnom pravcu </a:t>
            </a:r>
            <a:r>
              <a:rPr lang="sr-Latn-RS" sz="2400" dirty="0">
                <a:latin typeface="Corbel" pitchFamily="34" charset="0"/>
              </a:rPr>
              <a:t>(po liniji učesnika na istom nivou – stvaranje Kreativnih timova ili Produkcijskih grupa  unutar TV stanice)</a:t>
            </a:r>
          </a:p>
          <a:p>
            <a:pPr marL="355600" lvl="1" indent="0" algn="just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2500" dirty="0">
              <a:latin typeface="Corbel" pitchFamily="34" charset="0"/>
            </a:endParaRP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000" dirty="0">
                <a:latin typeface="Corbel" pitchFamily="34" charset="0"/>
              </a:rPr>
              <a:t> </a:t>
            </a:r>
            <a:r>
              <a:rPr lang="sr-Latn-RS" sz="2400" b="1" i="1" dirty="0">
                <a:solidFill>
                  <a:prstClr val="black"/>
                </a:solidFill>
                <a:latin typeface="Corbel" pitchFamily="34" charset="0"/>
              </a:rPr>
              <a:t>Decentralizacija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se uvek vezuje za </a:t>
            </a:r>
            <a:r>
              <a:rPr lang="sr-Latn-RS" sz="2400" u="sng" dirty="0">
                <a:solidFill>
                  <a:prstClr val="black"/>
                </a:solidFill>
                <a:latin typeface="Corbel" pitchFamily="34" charset="0"/>
              </a:rPr>
              <a:t>pravo odlučivanja </a:t>
            </a:r>
          </a:p>
          <a:p>
            <a:pPr marL="355600" lvl="1" indent="0" algn="just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600" dirty="0">
              <a:solidFill>
                <a:prstClr val="black"/>
              </a:solidFill>
              <a:latin typeface="Corbel" pitchFamily="34" charset="0"/>
            </a:endParaRP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b="1" i="1" dirty="0">
                <a:solidFill>
                  <a:prstClr val="black"/>
                </a:solidFill>
                <a:latin typeface="Corbel" pitchFamily="34" charset="0"/>
              </a:rPr>
              <a:t>Specijalizacija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je </a:t>
            </a:r>
            <a:r>
              <a:rPr lang="sr-Latn-RS" sz="2400" u="sng" dirty="0">
                <a:solidFill>
                  <a:prstClr val="black"/>
                </a:solidFill>
                <a:latin typeface="Corbel" pitchFamily="34" charset="0"/>
              </a:rPr>
              <a:t>pravo i odgovornost izvršavanja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vi-VN" sz="4500" i="1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Decentralizacija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2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5824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812800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(+)</a:t>
            </a:r>
          </a:p>
          <a:p>
            <a:pPr marL="984250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 ograničena sposobnost menadžmenta da kontroliše rad na svim nivoima hijerarhije</a:t>
            </a:r>
          </a:p>
          <a:p>
            <a:pPr marL="869950" lvl="1" indent="-1714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300" dirty="0">
              <a:latin typeface="Corbel" pitchFamily="34" charset="0"/>
            </a:endParaRPr>
          </a:p>
          <a:p>
            <a:pPr marL="984250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profesionalna superiornost izvršilaca u pogledu odlučivanja o nekim aktivnostima</a:t>
            </a:r>
          </a:p>
          <a:p>
            <a:pPr marL="869950" lvl="1" indent="-1714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984250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brzina reakcije, u okviru delova organizacije kao celine u odnosu na promene u okruženju</a:t>
            </a:r>
          </a:p>
          <a:p>
            <a:pPr marL="869950" lvl="1" indent="-1714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984250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podsticaj inovativnim naporima na nižim nivoima hijerarhije</a:t>
            </a:r>
          </a:p>
          <a:p>
            <a:pPr marL="869950" lvl="1" indent="-1714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984250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skraćivanje komunikacionih kanala, ubrzavanje tokova informisanja</a:t>
            </a:r>
          </a:p>
          <a:p>
            <a:pPr marL="869950" lvl="1" indent="-1714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984250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približavanje mesta odlučivanja mestu izvršavanja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Decentralizacija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65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582400" cy="5257800"/>
          </a:xfrm>
        </p:spPr>
        <p:txBody>
          <a:bodyPr>
            <a:normAutofit lnSpcReduction="10000"/>
          </a:bodyPr>
          <a:lstStyle/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812800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(</a:t>
            </a:r>
            <a:r>
              <a:rPr lang="sr-Latn-RS" sz="2400" b="1" dirty="0">
                <a:solidFill>
                  <a:srgbClr val="C00000"/>
                </a:solidFill>
                <a:latin typeface="Courier New"/>
                <a:cs typeface="Courier New"/>
              </a:rPr>
              <a:t>-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)</a:t>
            </a:r>
          </a:p>
          <a:p>
            <a:pPr marL="984250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uvećava se složenost i troškovi koordinacije</a:t>
            </a:r>
          </a:p>
          <a:p>
            <a:pPr marL="869950" lvl="1" indent="-1714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984250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postoji mogućnost gubitka kontrole nad funkcionisanjem, na višim nivoima 	 menadžmenta</a:t>
            </a:r>
          </a:p>
          <a:p>
            <a:pPr marL="869950" lvl="1" indent="-1714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984250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izražena je potreba za planske i kontrolne sisteme</a:t>
            </a:r>
          </a:p>
          <a:p>
            <a:pPr marL="869950" lvl="1" indent="-1714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984250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otežava upotrebu jedinstvene taktike u kriznim situacijama</a:t>
            </a:r>
          </a:p>
          <a:p>
            <a:pPr marL="869950" lvl="1" indent="-1714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984250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podrazumeva raspoloživost kvalitetnog menadžment personala</a:t>
            </a:r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Decentralizacija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9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353800" cy="5257800"/>
          </a:xfrm>
        </p:spPr>
        <p:txBody>
          <a:bodyPr>
            <a:normAutofit/>
          </a:bodyPr>
          <a:lstStyle/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2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Koordinacija –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ujedinjavanj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e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 i usklađivanj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e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 napora ka jedinstvenom cilju, </a:t>
            </a:r>
            <a:r>
              <a:rPr lang="vi-VN" sz="2400" b="1" dirty="0">
                <a:latin typeface="Corbel" pitchFamily="34" charset="0"/>
              </a:rPr>
              <a:t>koji određuje karakter procesa koji se odvijaju na određenom nivou</a:t>
            </a:r>
            <a:endParaRPr lang="sr-Latn-RS" sz="2400" b="1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usklađivanj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aktivnosti delova strukture na istom nivou hijerarhije – horizontalni odnosi, bez koje bi ti delovi izgubili predstavu o svojim ulogama unutar organizacije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200" dirty="0">
              <a:latin typeface="Corbel" pitchFamily="34" charset="0"/>
            </a:endParaRPr>
          </a:p>
          <a:p>
            <a:pPr marL="1271588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između sektora - program, tehnika, produkcija</a:t>
            </a:r>
            <a:endParaRPr lang="sr-Latn-RS" sz="2400" dirty="0">
              <a:latin typeface="Corbel" pitchFamily="34" charset="0"/>
            </a:endParaRPr>
          </a:p>
          <a:p>
            <a:pPr marL="1271588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2400" dirty="0">
                <a:latin typeface="Corbel" pitchFamily="34" charset="0"/>
              </a:rPr>
              <a:t> između službi - redakcija, kreativna služba</a:t>
            </a:r>
            <a:endParaRPr lang="sr-Latn-RS" sz="2400" dirty="0">
              <a:latin typeface="Corbel" pitchFamily="34" charset="0"/>
            </a:endParaRPr>
          </a:p>
          <a:p>
            <a:pPr marL="1271588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2400" dirty="0">
                <a:latin typeface="Corbel" pitchFamily="34" charset="0"/>
              </a:rPr>
              <a:t> između odeljenja - odeljenje slike, odeljenje tona...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Koordinacija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66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811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en-US" sz="5000" b="1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Koordinacija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6689" y="457200"/>
            <a:ext cx="9451021" cy="620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02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430000" cy="5257800"/>
          </a:xfrm>
        </p:spPr>
        <p:txBody>
          <a:bodyPr>
            <a:normAutofit lnSpcReduction="10000"/>
          </a:bodyPr>
          <a:lstStyle/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Koordinacija se realizuje putem međusobnog usaglašavanja izvršilaca ili menadžera određenih delova ili putem standardizacije procesa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05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mehanizme koordinacije prepoznajemo izvan standardnih tokova komunikacije i linija autoriteta, a najčešće imaju oblik koordinacionih grupa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50" dirty="0">
              <a:latin typeface="Corbel" pitchFamily="34" charset="0"/>
            </a:endParaRPr>
          </a:p>
          <a:p>
            <a:pPr marL="8969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</a:t>
            </a:r>
            <a:r>
              <a:rPr lang="vi-VN" sz="2400" dirty="0">
                <a:latin typeface="Corbel" pitchFamily="34" charset="0"/>
              </a:rPr>
              <a:t>olegijum</a:t>
            </a:r>
            <a:endParaRPr lang="sr-Latn-RS" sz="2400" dirty="0">
              <a:latin typeface="Corbel" pitchFamily="34" charset="0"/>
            </a:endParaRPr>
          </a:p>
          <a:p>
            <a:pPr marL="8969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d</a:t>
            </a:r>
            <a:r>
              <a:rPr lang="vi-VN" sz="2400" dirty="0">
                <a:latin typeface="Corbel" pitchFamily="34" charset="0"/>
              </a:rPr>
              <a:t>irektorijum</a:t>
            </a:r>
            <a:endParaRPr lang="sr-Latn-RS" sz="2400" dirty="0">
              <a:latin typeface="Corbel" pitchFamily="34" charset="0"/>
            </a:endParaRPr>
          </a:p>
          <a:p>
            <a:pPr marL="8969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radna grupa</a:t>
            </a:r>
            <a:endParaRPr lang="sr-Latn-RS" sz="2400" dirty="0">
              <a:latin typeface="Corbel" pitchFamily="34" charset="0"/>
            </a:endParaRPr>
          </a:p>
          <a:p>
            <a:pPr marL="8969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</a:t>
            </a:r>
            <a:r>
              <a:rPr lang="vi-VN" sz="2400" dirty="0">
                <a:latin typeface="Corbel" pitchFamily="34" charset="0"/>
              </a:rPr>
              <a:t>dbori</a:t>
            </a:r>
            <a:endParaRPr lang="sr-Latn-RS" sz="2400" dirty="0">
              <a:latin typeface="Corbel" pitchFamily="34" charset="0"/>
            </a:endParaRPr>
          </a:p>
          <a:p>
            <a:pPr marL="896938" lvl="1" indent="2667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timovi...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2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Koordinacija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800" y="3733800"/>
            <a:ext cx="2519051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8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Organizaciona struktura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430000" cy="5257800"/>
          </a:xfrm>
        </p:spPr>
        <p:txBody>
          <a:bodyPr>
            <a:normAutofit/>
          </a:bodyPr>
          <a:lstStyle/>
          <a:p>
            <a:pPr marL="688975" lvl="1" indent="-333375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5400" dirty="0"/>
          </a:p>
          <a:p>
            <a:pPr marL="896938" lvl="1" indent="-3556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prostor</a:t>
            </a:r>
            <a:r>
              <a:rPr lang="sr-Latn-RS" sz="2400" dirty="0"/>
              <a:t> u kome se odvija organizovani proces</a:t>
            </a:r>
          </a:p>
          <a:p>
            <a:pPr marL="896938" lvl="1" indent="-3556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/>
          </a:p>
          <a:p>
            <a:pPr marL="896938" lvl="1" indent="-3556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b="1" dirty="0">
                <a:solidFill>
                  <a:srgbClr val="C00000"/>
                </a:solidFill>
              </a:rPr>
              <a:t>međusobne veze i odnose </a:t>
            </a:r>
            <a:r>
              <a:rPr lang="pl-PL" sz="2400" dirty="0"/>
              <a:t>podsistema i elemenata u organizaciji</a:t>
            </a:r>
          </a:p>
          <a:p>
            <a:pPr marL="541338" lvl="1" indent="0">
              <a:lnSpc>
                <a:spcPct val="17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2400" dirty="0"/>
          </a:p>
          <a:p>
            <a:pPr marL="896938" lvl="1" indent="-3556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strukturu </a:t>
            </a:r>
            <a:r>
              <a:rPr lang="sr-Latn-RS" sz="2400" dirty="0">
                <a:latin typeface="Corbel" pitchFamily="34" charset="0"/>
              </a:rPr>
              <a:t>(</a:t>
            </a:r>
            <a:r>
              <a:rPr lang="vi-VN" sz="2400" dirty="0">
                <a:latin typeface="Corbel" pitchFamily="34" charset="0"/>
              </a:rPr>
              <a:t>aktivni faktor</a:t>
            </a:r>
            <a:r>
              <a:rPr lang="sr-Latn-RS" sz="2400" dirty="0">
                <a:latin typeface="Corbel" pitchFamily="34" charset="0"/>
              </a:rPr>
              <a:t>) </a:t>
            </a:r>
            <a:r>
              <a:rPr lang="vi-VN" sz="2400" dirty="0">
                <a:latin typeface="Corbel" pitchFamily="34" charset="0"/>
              </a:rPr>
              <a:t>shvatamo kao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sredstvo</a:t>
            </a:r>
            <a:r>
              <a:rPr lang="vi-VN" sz="2400" dirty="0">
                <a:latin typeface="Corbel" pitchFamily="34" charset="0"/>
              </a:rPr>
              <a:t> koje doprinosi boljem upravljanju sistema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56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0608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7348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Subordinacija</a:t>
            </a:r>
            <a:r>
              <a:rPr lang="sr-Latn-RS" sz="2400" b="1" dirty="0">
                <a:latin typeface="Corbel" pitchFamily="34" charset="0"/>
              </a:rPr>
              <a:t> – </a:t>
            </a:r>
            <a:r>
              <a:rPr lang="vi-VN" sz="2400" dirty="0">
                <a:latin typeface="Corbel" pitchFamily="34" charset="0"/>
              </a:rPr>
              <a:t>usaglašavanje aktivnosti delova strukture na različitim nivoima linije hijerarhije </a:t>
            </a:r>
            <a:r>
              <a:rPr lang="vi-VN" sz="2400" b="1" dirty="0">
                <a:latin typeface="Corbel" pitchFamily="34" charset="0"/>
              </a:rPr>
              <a:t>–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vertikalni odnosi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producent određenog programa prati rad producenata redakcija u okviru tog programa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proverava usklađenost njihovog obavljanja sa ciljevima za koje je zadužen (proizvodnja TV emisija u skladu sa utvrđenom programskom koncepcijom u planiranom vremenu), a koji su prethodno usklađeni (koordinirani) sa ciljevima drugih rukovodilaca (urednik programa i urednici redakcija) koji su na istom nivou hijerarhije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principi komunikacione strukture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896938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896938" lvl="1" indent="1778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jedinstv</a:t>
            </a:r>
            <a:r>
              <a:rPr lang="sr-Latn-RS" sz="2400" dirty="0">
                <a:latin typeface="Corbel" pitchFamily="34" charset="0"/>
              </a:rPr>
              <a:t>o</a:t>
            </a:r>
            <a:r>
              <a:rPr lang="vi-VN" sz="2400" dirty="0">
                <a:latin typeface="Corbel" pitchFamily="34" charset="0"/>
              </a:rPr>
              <a:t> komande</a:t>
            </a:r>
            <a:endParaRPr lang="sr-Latn-RS" sz="2400" dirty="0">
              <a:latin typeface="Corbel" pitchFamily="34" charset="0"/>
            </a:endParaRPr>
          </a:p>
          <a:p>
            <a:pPr marL="896938" lvl="1" indent="1778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dvosmern</a:t>
            </a:r>
            <a:r>
              <a:rPr lang="sr-Latn-RS" sz="2400" dirty="0"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 komunikacij</a:t>
            </a:r>
            <a:r>
              <a:rPr lang="sr-Latn-RS" sz="2400" dirty="0">
                <a:latin typeface="Corbel" pitchFamily="34" charset="0"/>
              </a:rPr>
              <a:t>a</a:t>
            </a:r>
          </a:p>
          <a:p>
            <a:pPr marL="896938" lvl="1" indent="1778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mali</a:t>
            </a:r>
            <a:r>
              <a:rPr lang="vi-VN" sz="2400" dirty="0">
                <a:latin typeface="Corbel" pitchFamily="34" charset="0"/>
              </a:rPr>
              <a:t> broj komunikacionih veza i očuvanje jedinstva strukture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Subordinacija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52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6106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en-US" sz="5000" b="1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Subordinacija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6511" y="152400"/>
            <a:ext cx="9149289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32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100" b="1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5600" y="133350"/>
            <a:ext cx="89408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0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Organizaciona struktura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734800" cy="5257800"/>
          </a:xfrm>
        </p:spPr>
        <p:txBody>
          <a:bodyPr>
            <a:normAutofit/>
          </a:bodyPr>
          <a:lstStyle/>
          <a:p>
            <a:pPr marL="1028700" lvl="1" indent="-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</a:rPr>
              <a:t>ljudi u organizaciji treba da razumeju svoje uloge</a:t>
            </a:r>
          </a:p>
          <a:p>
            <a:pPr marL="1028700" lvl="1" indent="-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</a:rPr>
              <a:t>da koordiniraju svoje zajedničke i odvojene aktivnosti</a:t>
            </a:r>
          </a:p>
          <a:p>
            <a:pPr marL="1028700" lvl="1" indent="-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</a:rPr>
              <a:t>da budu kontrolisani</a:t>
            </a:r>
          </a:p>
          <a:p>
            <a:pPr marL="1028700" lvl="1" indent="-17145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</a:rPr>
              <a:t>da komuniciraju i da ostvaruju odnose sa okruženjem, a da pri tom ne narušavaju njen integritet i snagu</a:t>
            </a: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3200" dirty="0">
              <a:latin typeface="Corbel" pitchFamily="34" charset="0"/>
            </a:endParaRPr>
          </a:p>
          <a:p>
            <a:pPr marL="812800" lvl="1" indent="-45720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latin typeface="Corbel" pitchFamily="34" charset="0"/>
              </a:rPr>
              <a:t>organizaciona struktura je suma načina na koje organizacija deli posao i zadatke, i postiže koordinaciju njihovog realizovanja</a:t>
            </a:r>
          </a:p>
          <a:p>
            <a:pPr marL="698500" lvl="1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pl-PL" sz="1100" dirty="0">
              <a:latin typeface="Corbel" pitchFamily="34" charset="0"/>
            </a:endParaRPr>
          </a:p>
          <a:p>
            <a:pPr marL="812800" lvl="1" indent="-4572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latin typeface="Corbel" pitchFamily="34" charset="0"/>
              </a:rPr>
              <a:t>strukturu razlikujemo u mikro i makro razmerama</a:t>
            </a:r>
          </a:p>
          <a:p>
            <a:pPr marL="698500" lvl="1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pl-PL" sz="22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000" b="1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9246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Organizaciona struktura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430000" cy="5257800"/>
          </a:xfrm>
        </p:spPr>
        <p:txBody>
          <a:bodyPr>
            <a:normAutofit/>
          </a:bodyPr>
          <a:lstStyle/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m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akroorganizacionu </a:t>
            </a:r>
            <a:r>
              <a:rPr lang="vi-VN" sz="2400" dirty="0">
                <a:latin typeface="Corbel" pitchFamily="34" charset="0"/>
              </a:rPr>
              <a:t>strukturu čine organizacione jedinice, njihove međusobne veze i odnosi, kao i veze i odnosi sa okolinom organizacije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en-US" sz="5000" b="1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536" y="2362200"/>
            <a:ext cx="6028927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5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66FD3-86FB-E1A1-E013-06ACC7DDA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0551AB-7BE7-004B-072B-637DBC8EC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14300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en-US" sz="5000" b="1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1" name="Picture 3">
            <a:extLst>
              <a:ext uri="{FF2B5EF4-FFF2-40B4-BE49-F238E27FC236}">
                <a16:creationId xmlns:a16="http://schemas.microsoft.com/office/drawing/2014/main" id="{5936DCBA-94E3-A2FC-3623-A9B03A2D8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5563" y="89716"/>
            <a:ext cx="9180874" cy="6730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15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Organizaciona struktura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28928"/>
            <a:ext cx="11582400" cy="5452872"/>
          </a:xfrm>
        </p:spPr>
        <p:txBody>
          <a:bodyPr>
            <a:normAutofit/>
          </a:bodyPr>
          <a:lstStyle/>
          <a:p>
            <a:pPr marL="812800" lvl="1" indent="-4572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m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ikroorganizaci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o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na </a:t>
            </a:r>
            <a:r>
              <a:rPr lang="vi-VN" sz="2400" dirty="0">
                <a:latin typeface="Corbel" pitchFamily="34" charset="0"/>
              </a:rPr>
              <a:t>struktura u okviru organizacione jedinice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2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en-US" sz="5000" b="1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2451" y="2030730"/>
            <a:ext cx="6327097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30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B1FCC-FD75-E5C5-5109-403D109F1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781C5D-110A-E452-6D66-B78DC5852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328928"/>
            <a:ext cx="11582400" cy="5452872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7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22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en-US" sz="5000" b="1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9CFBA13-E3AE-2F12-2ACA-F430863D2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4651" y="113342"/>
            <a:ext cx="8917897" cy="6658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60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Dimenzije org. strukture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049000" cy="5334000"/>
          </a:xfrm>
        </p:spPr>
        <p:txBody>
          <a:bodyPr>
            <a:normAutofit fontScale="92500" lnSpcReduction="10000"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pod dimenzijama podrazumevamo njene sastavne elemente</a:t>
            </a:r>
          </a:p>
          <a:p>
            <a:pPr marL="641350" lvl="1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0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dimenzije organizacione strukture: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50" dirty="0"/>
          </a:p>
          <a:p>
            <a:pPr marL="13287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s-ES" sz="2600" b="1" dirty="0" err="1">
                <a:solidFill>
                  <a:srgbClr val="C00000"/>
                </a:solidFill>
              </a:rPr>
              <a:t>podela</a:t>
            </a:r>
            <a:r>
              <a:rPr lang="es-ES" sz="2600" b="1" dirty="0">
                <a:solidFill>
                  <a:srgbClr val="C00000"/>
                </a:solidFill>
              </a:rPr>
              <a:t> rada-</a:t>
            </a:r>
            <a:r>
              <a:rPr lang="es-ES" sz="2600" b="1" dirty="0" err="1">
                <a:solidFill>
                  <a:srgbClr val="C00000"/>
                </a:solidFill>
              </a:rPr>
              <a:t>specijalizacija</a:t>
            </a:r>
            <a:endParaRPr lang="es-ES" sz="2600" b="1" dirty="0">
              <a:solidFill>
                <a:srgbClr val="C00000"/>
              </a:solidFill>
            </a:endParaRPr>
          </a:p>
          <a:p>
            <a:pPr marL="13287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s-ES" sz="2600" b="1" dirty="0" err="1">
                <a:solidFill>
                  <a:srgbClr val="C00000"/>
                </a:solidFill>
              </a:rPr>
              <a:t>departmentalizacija</a:t>
            </a:r>
            <a:endParaRPr lang="es-ES" sz="2600" b="1" dirty="0">
              <a:solidFill>
                <a:srgbClr val="C00000"/>
              </a:solidFill>
            </a:endParaRPr>
          </a:p>
          <a:p>
            <a:pPr marL="13287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s-ES" sz="2600" b="1" dirty="0" err="1">
                <a:solidFill>
                  <a:srgbClr val="C00000"/>
                </a:solidFill>
              </a:rPr>
              <a:t>decentralizacija</a:t>
            </a:r>
            <a:endParaRPr lang="es-ES" sz="2600" b="1" dirty="0">
              <a:solidFill>
                <a:srgbClr val="C00000"/>
              </a:solidFill>
            </a:endParaRPr>
          </a:p>
          <a:p>
            <a:pPr marL="13287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s-ES" sz="2600" b="1" dirty="0" err="1">
                <a:solidFill>
                  <a:srgbClr val="C00000"/>
                </a:solidFill>
              </a:rPr>
              <a:t>koordinacija</a:t>
            </a:r>
            <a:endParaRPr lang="es-ES" sz="2600" b="1" dirty="0">
              <a:solidFill>
                <a:srgbClr val="C00000"/>
              </a:solidFill>
            </a:endParaRPr>
          </a:p>
          <a:p>
            <a:pPr marL="13287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b="1" dirty="0" err="1">
                <a:solidFill>
                  <a:srgbClr val="C00000"/>
                </a:solidFill>
              </a:rPr>
              <a:t>s</a:t>
            </a:r>
            <a:r>
              <a:rPr lang="es-ES" sz="2600" b="1" dirty="0" err="1">
                <a:solidFill>
                  <a:srgbClr val="C00000"/>
                </a:solidFill>
              </a:rPr>
              <a:t>ubordinacija</a:t>
            </a:r>
            <a:endParaRPr lang="sr-Latn-RS" sz="2600" b="1" dirty="0">
              <a:solidFill>
                <a:srgbClr val="C00000"/>
              </a:solidFill>
            </a:endParaRPr>
          </a:p>
          <a:p>
            <a:pPr marL="985838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s-ES" sz="10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/>
              <a:t>faktori koji utiču na dimenzije organizacione strukture: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/>
          </a:p>
          <a:p>
            <a:pPr marL="985838" lvl="1" indent="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1339850" algn="l"/>
              </a:tabLst>
            </a:pPr>
            <a:r>
              <a:rPr lang="sr-Latn-RS" sz="2600" dirty="0"/>
              <a:t> 	tehnologija	</a:t>
            </a:r>
          </a:p>
          <a:p>
            <a:pPr marL="1339850" lvl="1" indent="-354013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/>
              <a:t>okruženje	</a:t>
            </a:r>
          </a:p>
          <a:p>
            <a:pPr marL="1339850" lvl="1" indent="-354013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/>
              <a:t>strategija</a:t>
            </a:r>
          </a:p>
          <a:p>
            <a:pPr marL="1339850" lvl="1" indent="-354013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/>
              <a:t>veličina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2438400"/>
            <a:ext cx="3029644" cy="226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6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277600" cy="5257800"/>
          </a:xfrm>
        </p:spPr>
        <p:txBody>
          <a:bodyPr>
            <a:normAutofit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Podela rada – specijalizacija</a:t>
            </a:r>
          </a:p>
          <a:p>
            <a:pPr marL="698500" lvl="1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izdvajanjem ciljeva i njihovim prevođenjem u zadatke i aktivnosti nosilaca izvršenja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</a:t>
            </a:r>
            <a:r>
              <a:rPr lang="vi-VN" sz="2400" dirty="0">
                <a:latin typeface="Corbel" pitchFamily="34" charset="0"/>
              </a:rPr>
              <a:t>kup zadataka ili aktivnosti kojima je određen nosilac izvršavanja naziva se organizacionom ulogom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osmišljavanje, proizvodnja i emitovanje TV programa </a:t>
            </a:r>
            <a:r>
              <a:rPr lang="sr-Latn-RS" sz="2400" dirty="0">
                <a:latin typeface="Corbel" pitchFamily="34" charset="0"/>
              </a:rPr>
              <a:t>je </a:t>
            </a:r>
            <a:r>
              <a:rPr lang="vi-VN" sz="2400" dirty="0">
                <a:latin typeface="Corbel" pitchFamily="34" charset="0"/>
              </a:rPr>
              <a:t>polazna osnova, a organizacione uloge organizacionih delova TV stanice Programa, Tehnike i Produkcije krajnji rezultat podele rada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Podela rada - specijalizacija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17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2797</TotalTime>
  <Words>820</Words>
  <Application>Microsoft Office PowerPoint</Application>
  <PresentationFormat>Widescreen</PresentationFormat>
  <Paragraphs>215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Corbel</vt:lpstr>
      <vt:lpstr>Courier New</vt:lpstr>
      <vt:lpstr>Wingdings</vt:lpstr>
      <vt:lpstr>Wingdings 2</vt:lpstr>
      <vt:lpstr>Wingdings 3</vt:lpstr>
      <vt:lpstr>Module</vt:lpstr>
      <vt:lpstr>Dimenzije organizacione strukture</vt:lpstr>
      <vt:lpstr>Organizaciona struktura</vt:lpstr>
      <vt:lpstr>Organizaciona struktura</vt:lpstr>
      <vt:lpstr>Organizaciona struktura</vt:lpstr>
      <vt:lpstr>PowerPoint Presentation</vt:lpstr>
      <vt:lpstr>Organizaciona struktura</vt:lpstr>
      <vt:lpstr>PowerPoint Presentation</vt:lpstr>
      <vt:lpstr>Dimenzije org. strukture</vt:lpstr>
      <vt:lpstr>Podela rada - specijalizacija</vt:lpstr>
      <vt:lpstr>Podela rada - specijalizacija</vt:lpstr>
      <vt:lpstr>Departmani</vt:lpstr>
      <vt:lpstr>Departmani</vt:lpstr>
      <vt:lpstr>Departmani</vt:lpstr>
      <vt:lpstr>Decentralizacija</vt:lpstr>
      <vt:lpstr>Decentralizacija</vt:lpstr>
      <vt:lpstr>Decentralizacija</vt:lpstr>
      <vt:lpstr>Koordinacija</vt:lpstr>
      <vt:lpstr>Koordinacija</vt:lpstr>
      <vt:lpstr>Koordinacija</vt:lpstr>
      <vt:lpstr>Subordinacija</vt:lpstr>
      <vt:lpstr>Subordinacija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719</cp:revision>
  <dcterms:created xsi:type="dcterms:W3CDTF">2006-08-16T00:00:00Z</dcterms:created>
  <dcterms:modified xsi:type="dcterms:W3CDTF">2025-08-06T16:17:49Z</dcterms:modified>
</cp:coreProperties>
</file>